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84" r:id="rId4"/>
    <p:sldId id="283" r:id="rId5"/>
    <p:sldId id="285" r:id="rId6"/>
    <p:sldId id="286" r:id="rId7"/>
    <p:sldId id="289" r:id="rId8"/>
    <p:sldId id="303" r:id="rId9"/>
    <p:sldId id="288" r:id="rId10"/>
    <p:sldId id="287" r:id="rId11"/>
    <p:sldId id="295" r:id="rId12"/>
    <p:sldId id="294" r:id="rId13"/>
    <p:sldId id="296" r:id="rId14"/>
    <p:sldId id="304" r:id="rId15"/>
    <p:sldId id="313" r:id="rId16"/>
    <p:sldId id="312" r:id="rId17"/>
    <p:sldId id="311" r:id="rId18"/>
    <p:sldId id="310" r:id="rId19"/>
    <p:sldId id="309" r:id="rId20"/>
    <p:sldId id="308" r:id="rId21"/>
    <p:sldId id="314" r:id="rId22"/>
    <p:sldId id="307" r:id="rId23"/>
    <p:sldId id="306" r:id="rId24"/>
    <p:sldId id="305" r:id="rId25"/>
    <p:sldId id="315" r:id="rId26"/>
    <p:sldId id="281" r:id="rId27"/>
  </p:sldIdLst>
  <p:sldSz cx="18288000" cy="10287000"/>
  <p:notesSz cx="6858000" cy="9144000"/>
  <p:embeddedFontLst>
    <p:embeddedFont>
      <p:font typeface="Bebas Neue" panose="020B0606020202050201" pitchFamily="34" charset="0"/>
      <p:regular r:id="rId28"/>
    </p:embeddedFont>
    <p:embeddedFont>
      <p:font typeface="Bebas Neue Bold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-10800000">
            <a:off x="-1" y="-1"/>
            <a:ext cx="8572498" cy="10287000"/>
            <a:chOff x="0" y="0"/>
            <a:chExt cx="34108898" cy="34898951"/>
          </a:xfrm>
        </p:grpSpPr>
        <p:sp>
          <p:nvSpPr>
            <p:cNvPr id="4" name="AutoShape 4"/>
            <p:cNvSpPr/>
            <p:nvPr/>
          </p:nvSpPr>
          <p:spPr>
            <a:xfrm>
              <a:off x="2153886" y="0"/>
              <a:ext cx="31955012" cy="34898951"/>
            </a:xfrm>
            <a:prstGeom prst="rect">
              <a:avLst/>
            </a:prstGeom>
            <a:solidFill>
              <a:srgbClr val="DDEFF0"/>
            </a:solidFill>
          </p:spPr>
        </p:sp>
        <p:grpSp>
          <p:nvGrpSpPr>
            <p:cNvPr id="5" name="Group 5"/>
            <p:cNvGrpSpPr/>
            <p:nvPr/>
          </p:nvGrpSpPr>
          <p:grpSpPr>
            <a:xfrm>
              <a:off x="0" y="96235"/>
              <a:ext cx="4307772" cy="430777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13000533"/>
              <a:ext cx="4307772" cy="430777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4397668"/>
              <a:ext cx="4307772" cy="430777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17301966"/>
              <a:ext cx="4307772" cy="43077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25904831"/>
              <a:ext cx="4307772" cy="4307772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0" y="8699101"/>
              <a:ext cx="4307772" cy="4307772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0" y="21603399"/>
              <a:ext cx="4307772" cy="43077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0" y="30206264"/>
              <a:ext cx="4307772" cy="4307772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</p:grpSp>
      <p:sp>
        <p:nvSpPr>
          <p:cNvPr id="21" name="TextBox 21"/>
          <p:cNvSpPr txBox="1"/>
          <p:nvPr/>
        </p:nvSpPr>
        <p:spPr>
          <a:xfrm>
            <a:off x="639413" y="4392640"/>
            <a:ext cx="8504587" cy="310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81"/>
              </a:lnSpc>
            </a:pPr>
            <a:r>
              <a:rPr lang="en-US" sz="10884" spc="1110" dirty="0">
                <a:solidFill>
                  <a:srgbClr val="7C6CE3"/>
                </a:solidFill>
                <a:latin typeface="Bebas Neue Bold"/>
              </a:rPr>
              <a:t>Capstone-    DO CONNECT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1028700"/>
            <a:ext cx="8572500" cy="8229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39413" y="3117001"/>
            <a:ext cx="6265433" cy="68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5"/>
              </a:lnSpc>
            </a:pPr>
            <a:r>
              <a:rPr lang="en-US" sz="3918" spc="587" dirty="0">
                <a:solidFill>
                  <a:srgbClr val="7C6CE3"/>
                </a:solidFill>
                <a:latin typeface="Bebas Neue"/>
              </a:rPr>
              <a:t>GREAT LEARNING WIPRO FSD</a:t>
            </a: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718" r="3142"/>
          <a:stretch>
            <a:fillRect/>
          </a:stretch>
        </p:blipFill>
        <p:spPr>
          <a:xfrm>
            <a:off x="0" y="8469699"/>
            <a:ext cx="2687644" cy="1788935"/>
          </a:xfrm>
          <a:prstGeom prst="rect">
            <a:avLst/>
          </a:prstGeom>
        </p:spPr>
      </p:pic>
      <p:pic>
        <p:nvPicPr>
          <p:cNvPr id="25" name="Picture 24" descr="Logo, company name&#10;&#10;Description automatically generated">
            <a:extLst>
              <a:ext uri="{FF2B5EF4-FFF2-40B4-BE49-F238E27FC236}">
                <a16:creationId xmlns:a16="http://schemas.microsoft.com/office/drawing/2014/main" id="{5F461D36-D2D5-9066-5355-C5DD484533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125" y="8315325"/>
            <a:ext cx="2047875" cy="19716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4342" y="4446150"/>
            <a:ext cx="16230600" cy="845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769"/>
              </a:lnSpc>
              <a:spcBef>
                <a:spcPct val="0"/>
              </a:spcBef>
            </a:pPr>
            <a:r>
              <a:rPr lang="en-US" sz="4000" u="none" spc="713" dirty="0">
                <a:solidFill>
                  <a:srgbClr val="7C6CE3"/>
                </a:solidFill>
                <a:latin typeface="Bebas Neue Bold"/>
              </a:rPr>
              <a:t>Class diagram</a:t>
            </a:r>
          </a:p>
        </p:txBody>
      </p:sp>
      <p:pic>
        <p:nvPicPr>
          <p:cNvPr id="5" name="Picture 4" descr="A close-up of a document&#10;&#10;Description automatically generated with low confidence">
            <a:extLst>
              <a:ext uri="{FF2B5EF4-FFF2-40B4-BE49-F238E27FC236}">
                <a16:creationId xmlns:a16="http://schemas.microsoft.com/office/drawing/2014/main" id="{1BB1E3AA-8A44-718C-6A04-29C849585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87546"/>
            <a:ext cx="13918858" cy="9608954"/>
          </a:xfrm>
          <a:prstGeom prst="rect">
            <a:avLst/>
          </a:prstGeom>
        </p:spPr>
      </p:pic>
      <p:sp>
        <p:nvSpPr>
          <p:cNvPr id="6" name="AutoShape 9">
            <a:extLst>
              <a:ext uri="{FF2B5EF4-FFF2-40B4-BE49-F238E27FC236}">
                <a16:creationId xmlns:a16="http://schemas.microsoft.com/office/drawing/2014/main" id="{EFD6762D-47FF-9F98-2547-61DA74C2B0AF}"/>
              </a:ext>
            </a:extLst>
          </p:cNvPr>
          <p:cNvSpPr/>
          <p:nvPr/>
        </p:nvSpPr>
        <p:spPr>
          <a:xfrm>
            <a:off x="254342" y="5448300"/>
            <a:ext cx="3403257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7557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4342" y="4446150"/>
            <a:ext cx="2946058" cy="845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769"/>
              </a:lnSpc>
              <a:spcBef>
                <a:spcPct val="0"/>
              </a:spcBef>
            </a:pPr>
            <a:r>
              <a:rPr lang="en-US" sz="4000" spc="713" dirty="0">
                <a:solidFill>
                  <a:srgbClr val="7C6CE3"/>
                </a:solidFill>
                <a:latin typeface="Bebas Neue Bold"/>
              </a:rPr>
              <a:t>Er-</a:t>
            </a:r>
            <a:r>
              <a:rPr lang="en-US" sz="4000" u="none" spc="713" dirty="0">
                <a:solidFill>
                  <a:srgbClr val="7C6CE3"/>
                </a:solidFill>
                <a:latin typeface="Bebas Neue Bold"/>
              </a:rPr>
              <a:t>diagram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C74BE78-8975-62BA-2A96-5AC3FBAE47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1"/>
          <a:stretch/>
        </p:blipFill>
        <p:spPr>
          <a:xfrm>
            <a:off x="3276601" y="419100"/>
            <a:ext cx="14881230" cy="9372600"/>
          </a:xfrm>
          <a:prstGeom prst="rect">
            <a:avLst/>
          </a:prstGeom>
        </p:spPr>
      </p:pic>
      <p:sp>
        <p:nvSpPr>
          <p:cNvPr id="4" name="AutoShape 9">
            <a:extLst>
              <a:ext uri="{FF2B5EF4-FFF2-40B4-BE49-F238E27FC236}">
                <a16:creationId xmlns:a16="http://schemas.microsoft.com/office/drawing/2014/main" id="{7FF6AAFD-9899-C682-336D-53F18258EC19}"/>
              </a:ext>
            </a:extLst>
          </p:cNvPr>
          <p:cNvSpPr/>
          <p:nvPr/>
        </p:nvSpPr>
        <p:spPr>
          <a:xfrm>
            <a:off x="254343" y="5448300"/>
            <a:ext cx="2641258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7870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87546"/>
            <a:ext cx="16230600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Sequence diagram</a:t>
            </a:r>
          </a:p>
        </p:txBody>
      </p:sp>
      <p:sp>
        <p:nvSpPr>
          <p:cNvPr id="9" name="AutoShape 9"/>
          <p:cNvSpPr/>
          <p:nvPr/>
        </p:nvSpPr>
        <p:spPr>
          <a:xfrm>
            <a:off x="3173699" y="1790700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9A3B8DA-0981-0BE7-59DA-53D48A24F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99" y="2113732"/>
            <a:ext cx="11940601" cy="775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86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D4FB973-82CC-DE77-4210-86F6E23DF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1" y="2171700"/>
            <a:ext cx="8642006" cy="7848601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469FFCEA-A6AC-7B54-E8C2-8986CE7D9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149" y="2171700"/>
            <a:ext cx="9095371" cy="7848597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DF970BBC-84FC-ADE3-A496-D8FCE7FC1BAD}"/>
              </a:ext>
            </a:extLst>
          </p:cNvPr>
          <p:cNvSpPr txBox="1"/>
          <p:nvPr/>
        </p:nvSpPr>
        <p:spPr>
          <a:xfrm>
            <a:off x="1028700" y="487546"/>
            <a:ext cx="16230600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Screenshots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50A455F9-7435-320A-4450-A0CB46C05FC0}"/>
              </a:ext>
            </a:extLst>
          </p:cNvPr>
          <p:cNvSpPr/>
          <p:nvPr/>
        </p:nvSpPr>
        <p:spPr>
          <a:xfrm>
            <a:off x="3173699" y="1790700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233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DF970BBC-84FC-ADE3-A496-D8FCE7FC1BAD}"/>
              </a:ext>
            </a:extLst>
          </p:cNvPr>
          <p:cNvSpPr txBox="1"/>
          <p:nvPr/>
        </p:nvSpPr>
        <p:spPr>
          <a:xfrm>
            <a:off x="1028700" y="304802"/>
            <a:ext cx="16230600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Screenshots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50A455F9-7435-320A-4450-A0CB46C05FC0}"/>
              </a:ext>
            </a:extLst>
          </p:cNvPr>
          <p:cNvSpPr/>
          <p:nvPr/>
        </p:nvSpPr>
        <p:spPr>
          <a:xfrm>
            <a:off x="3173699" y="1607956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0D5BE3D-48E2-867B-2672-DE5FA6566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38349"/>
            <a:ext cx="8991600" cy="798194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E26C280-B940-47C0-E837-AE2D4E6E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038347"/>
            <a:ext cx="9144000" cy="798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58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DF970BBC-84FC-ADE3-A496-D8FCE7FC1BAD}"/>
              </a:ext>
            </a:extLst>
          </p:cNvPr>
          <p:cNvSpPr txBox="1"/>
          <p:nvPr/>
        </p:nvSpPr>
        <p:spPr>
          <a:xfrm>
            <a:off x="1028700" y="266704"/>
            <a:ext cx="16230600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Screenshots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50A455F9-7435-320A-4450-A0CB46C05FC0}"/>
              </a:ext>
            </a:extLst>
          </p:cNvPr>
          <p:cNvSpPr/>
          <p:nvPr/>
        </p:nvSpPr>
        <p:spPr>
          <a:xfrm>
            <a:off x="3173699" y="1569858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06D6156-18B3-2520-05CF-20C27E0D5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1890712"/>
            <a:ext cx="8734425" cy="812958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BA49DE-EAA1-1D8D-8F44-FF11E68D9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1890712"/>
            <a:ext cx="9525000" cy="812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47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DF970BBC-84FC-ADE3-A496-D8FCE7FC1BAD}"/>
              </a:ext>
            </a:extLst>
          </p:cNvPr>
          <p:cNvSpPr txBox="1"/>
          <p:nvPr/>
        </p:nvSpPr>
        <p:spPr>
          <a:xfrm>
            <a:off x="1028700" y="282764"/>
            <a:ext cx="16230600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Screenshots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50A455F9-7435-320A-4450-A0CB46C05FC0}"/>
              </a:ext>
            </a:extLst>
          </p:cNvPr>
          <p:cNvSpPr/>
          <p:nvPr/>
        </p:nvSpPr>
        <p:spPr>
          <a:xfrm>
            <a:off x="3173699" y="1585918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C814738-DE74-353D-3ED7-1886A96E5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1852612"/>
            <a:ext cx="8886825" cy="809148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48ACF6C-EAC4-F659-F445-1C0A6E7A4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212" y="1852612"/>
            <a:ext cx="9372600" cy="800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34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DF970BBC-84FC-ADE3-A496-D8FCE7FC1BAD}"/>
              </a:ext>
            </a:extLst>
          </p:cNvPr>
          <p:cNvSpPr txBox="1"/>
          <p:nvPr/>
        </p:nvSpPr>
        <p:spPr>
          <a:xfrm>
            <a:off x="1028700" y="342900"/>
            <a:ext cx="16230600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Screenshots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50A455F9-7435-320A-4450-A0CB46C05FC0}"/>
              </a:ext>
            </a:extLst>
          </p:cNvPr>
          <p:cNvSpPr/>
          <p:nvPr/>
        </p:nvSpPr>
        <p:spPr>
          <a:xfrm>
            <a:off x="3173699" y="1646054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CCA4872-E27C-D175-BF71-83CC633A4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13" y="2000249"/>
            <a:ext cx="9167813" cy="809624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D9D899A-37AC-8EA1-BA46-47C5BB853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48" y="2000249"/>
            <a:ext cx="9167813" cy="809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82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DF970BBC-84FC-ADE3-A496-D8FCE7FC1BAD}"/>
              </a:ext>
            </a:extLst>
          </p:cNvPr>
          <p:cNvSpPr txBox="1"/>
          <p:nvPr/>
        </p:nvSpPr>
        <p:spPr>
          <a:xfrm>
            <a:off x="1038224" y="342900"/>
            <a:ext cx="16230600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Screenshots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50A455F9-7435-320A-4450-A0CB46C05FC0}"/>
              </a:ext>
            </a:extLst>
          </p:cNvPr>
          <p:cNvSpPr/>
          <p:nvPr/>
        </p:nvSpPr>
        <p:spPr>
          <a:xfrm>
            <a:off x="3183223" y="1646054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A8DBEC5-11A4-8EA6-55C3-1D3CEC881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" y="2051819"/>
            <a:ext cx="9110663" cy="812087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A998589-D46F-AE05-B03B-C77B2AC5D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524" y="2051819"/>
            <a:ext cx="9110663" cy="812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79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DF970BBC-84FC-ADE3-A496-D8FCE7FC1BAD}"/>
              </a:ext>
            </a:extLst>
          </p:cNvPr>
          <p:cNvSpPr txBox="1"/>
          <p:nvPr/>
        </p:nvSpPr>
        <p:spPr>
          <a:xfrm>
            <a:off x="1028699" y="342901"/>
            <a:ext cx="16230600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Screenshots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50A455F9-7435-320A-4450-A0CB46C05FC0}"/>
              </a:ext>
            </a:extLst>
          </p:cNvPr>
          <p:cNvSpPr/>
          <p:nvPr/>
        </p:nvSpPr>
        <p:spPr>
          <a:xfrm>
            <a:off x="3173698" y="1646055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0614A7A-EDEE-03EE-FBB0-8EADA91C0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" y="2089920"/>
            <a:ext cx="9120188" cy="785417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104D8BC-8511-E479-7402-669C4A928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2089920"/>
            <a:ext cx="9120187" cy="785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2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32426"/>
            <a:ext cx="18288000" cy="2066322"/>
            <a:chOff x="0" y="0"/>
            <a:chExt cx="26859752" cy="2755096"/>
          </a:xfrm>
        </p:grpSpPr>
        <p:grpSp>
          <p:nvGrpSpPr>
            <p:cNvPr id="3" name="Group 3"/>
            <p:cNvGrpSpPr/>
            <p:nvPr/>
          </p:nvGrpSpPr>
          <p:grpSpPr>
            <a:xfrm rot="5421497">
              <a:off x="5376337" y="41947"/>
              <a:ext cx="2687987" cy="2687987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5421497">
              <a:off x="16111852" y="41947"/>
              <a:ext cx="2687987" cy="2687987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5421497">
              <a:off x="21479407" y="41947"/>
              <a:ext cx="2687987" cy="2687987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5421497">
              <a:off x="2692358" y="25162"/>
              <a:ext cx="2687987" cy="2687987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5421497">
              <a:off x="13427872" y="25162"/>
              <a:ext cx="2687987" cy="2687987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5421497">
              <a:off x="8060317" y="58731"/>
              <a:ext cx="2687987" cy="2687987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5421497">
              <a:off x="18795831" y="58731"/>
              <a:ext cx="2687987" cy="2687987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 rot="5421497">
              <a:off x="24163386" y="58731"/>
              <a:ext cx="2687987" cy="2687987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 rot="5421497">
              <a:off x="8378" y="8378"/>
              <a:ext cx="2687987" cy="2687987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 rot="5421497">
              <a:off x="10743893" y="8378"/>
              <a:ext cx="2687987" cy="2687987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-14288" y="38100"/>
            <a:ext cx="18288000" cy="9021846"/>
            <a:chOff x="0" y="0"/>
            <a:chExt cx="4816593" cy="23761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16592" cy="2376124"/>
            </a:xfrm>
            <a:custGeom>
              <a:avLst/>
              <a:gdLst/>
              <a:ahLst/>
              <a:cxnLst/>
              <a:rect l="l" t="t" r="r" b="b"/>
              <a:pathLst>
                <a:path w="4816592" h="2376124">
                  <a:moveTo>
                    <a:pt x="0" y="0"/>
                  </a:moveTo>
                  <a:lnTo>
                    <a:pt x="4816592" y="0"/>
                  </a:lnTo>
                  <a:lnTo>
                    <a:pt x="4816592" y="2376124"/>
                  </a:lnTo>
                  <a:lnTo>
                    <a:pt x="0" y="2376124"/>
                  </a:lnTo>
                  <a:close/>
                </a:path>
              </a:pathLst>
            </a:custGeom>
            <a:solidFill>
              <a:srgbClr val="DDEFF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20789" y="572304"/>
            <a:ext cx="16230600" cy="155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81"/>
              </a:lnSpc>
              <a:spcBef>
                <a:spcPct val="0"/>
              </a:spcBef>
            </a:pPr>
            <a:r>
              <a:rPr lang="en-US" sz="10884" spc="1110" dirty="0">
                <a:solidFill>
                  <a:srgbClr val="7F6FED"/>
                </a:solidFill>
                <a:latin typeface="Bebas Neue Bold"/>
              </a:rPr>
              <a:t>Team Members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54126" y="3391275"/>
            <a:ext cx="7962900" cy="4206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 algn="just">
              <a:lnSpc>
                <a:spcPts val="548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918" spc="587" dirty="0">
                <a:solidFill>
                  <a:srgbClr val="7F6FED"/>
                </a:solidFill>
                <a:latin typeface="Bebas Neue"/>
              </a:rPr>
              <a:t>Sourabh </a:t>
            </a:r>
            <a:r>
              <a:rPr lang="en-US" sz="3918" spc="587" dirty="0" err="1">
                <a:solidFill>
                  <a:srgbClr val="7F6FED"/>
                </a:solidFill>
                <a:latin typeface="Bebas Neue"/>
              </a:rPr>
              <a:t>nalavade</a:t>
            </a:r>
            <a:endParaRPr lang="en-US" sz="3918" spc="587" dirty="0">
              <a:solidFill>
                <a:srgbClr val="7F6FED"/>
              </a:solidFill>
              <a:latin typeface="Bebas Neue"/>
            </a:endParaRPr>
          </a:p>
          <a:p>
            <a:pPr marL="571500" lvl="0" indent="-571500" algn="just">
              <a:lnSpc>
                <a:spcPts val="548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918" spc="587" dirty="0">
                <a:solidFill>
                  <a:srgbClr val="7F6FED"/>
                </a:solidFill>
                <a:latin typeface="Bebas Neue"/>
              </a:rPr>
              <a:t>Anubhav verma</a:t>
            </a:r>
          </a:p>
          <a:p>
            <a:pPr marL="571500" lvl="0" indent="-571500" algn="just">
              <a:lnSpc>
                <a:spcPts val="548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918" spc="587" dirty="0">
                <a:solidFill>
                  <a:srgbClr val="7F6FED"/>
                </a:solidFill>
                <a:latin typeface="Bebas Neue"/>
              </a:rPr>
              <a:t>Paras </a:t>
            </a:r>
            <a:r>
              <a:rPr lang="en-US" sz="3918" spc="587" dirty="0" err="1">
                <a:solidFill>
                  <a:srgbClr val="7F6FED"/>
                </a:solidFill>
                <a:latin typeface="Bebas Neue"/>
              </a:rPr>
              <a:t>tomar</a:t>
            </a:r>
            <a:endParaRPr lang="en-US" sz="3918" spc="587" dirty="0">
              <a:solidFill>
                <a:srgbClr val="7F6FED"/>
              </a:solidFill>
              <a:latin typeface="Bebas Neue"/>
            </a:endParaRPr>
          </a:p>
          <a:p>
            <a:pPr marL="571500" lvl="0" indent="-571500" algn="just">
              <a:lnSpc>
                <a:spcPts val="548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918" spc="587" dirty="0">
                <a:solidFill>
                  <a:srgbClr val="7F6FED"/>
                </a:solidFill>
                <a:latin typeface="Bebas Neue"/>
              </a:rPr>
              <a:t>Krishna </a:t>
            </a:r>
            <a:r>
              <a:rPr lang="en-US" sz="3918" spc="587" dirty="0" err="1">
                <a:solidFill>
                  <a:srgbClr val="7F6FED"/>
                </a:solidFill>
                <a:latin typeface="Bebas Neue"/>
              </a:rPr>
              <a:t>tangirala</a:t>
            </a:r>
            <a:endParaRPr lang="en-US" sz="3918" spc="587" dirty="0">
              <a:solidFill>
                <a:srgbClr val="7F6FED"/>
              </a:solidFill>
              <a:latin typeface="Bebas Neue"/>
            </a:endParaRPr>
          </a:p>
          <a:p>
            <a:pPr marL="571500" lvl="0" indent="-571500" algn="just">
              <a:lnSpc>
                <a:spcPts val="548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918" spc="587" dirty="0">
                <a:solidFill>
                  <a:srgbClr val="7F6FED"/>
                </a:solidFill>
                <a:latin typeface="Bebas Neue"/>
              </a:rPr>
              <a:t>Adarsh </a:t>
            </a:r>
            <a:r>
              <a:rPr lang="en-US" sz="3918" spc="587" dirty="0" err="1">
                <a:solidFill>
                  <a:srgbClr val="7F6FED"/>
                </a:solidFill>
                <a:latin typeface="Bebas Neue"/>
              </a:rPr>
              <a:t>kumar</a:t>
            </a:r>
            <a:r>
              <a:rPr lang="en-US" sz="3918" spc="587" dirty="0">
                <a:solidFill>
                  <a:srgbClr val="7F6FED"/>
                </a:solidFill>
                <a:latin typeface="Bebas Neue"/>
              </a:rPr>
              <a:t> verma</a:t>
            </a:r>
          </a:p>
          <a:p>
            <a:pPr marL="571500" lvl="0" indent="-571500" algn="just">
              <a:lnSpc>
                <a:spcPts val="5485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918" u="none" spc="587" dirty="0">
              <a:solidFill>
                <a:srgbClr val="7F6FED"/>
              </a:solidFill>
              <a:latin typeface="Bebas Neue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235184" y="7387794"/>
            <a:ext cx="10121849" cy="679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>
                <a:solidFill>
                  <a:srgbClr val="7F6FED"/>
                </a:solidFill>
                <a:latin typeface="Bebas Neue"/>
              </a:rPr>
              <a:t>Mentor – </a:t>
            </a:r>
            <a:r>
              <a:rPr lang="en-US" sz="3918" spc="587" dirty="0" err="1">
                <a:solidFill>
                  <a:srgbClr val="7F6FED"/>
                </a:solidFill>
                <a:latin typeface="Bebas Neue"/>
              </a:rPr>
              <a:t>javeed</a:t>
            </a:r>
            <a:r>
              <a:rPr lang="en-US" sz="3918" spc="587" dirty="0">
                <a:solidFill>
                  <a:srgbClr val="7F6FED"/>
                </a:solidFill>
                <a:latin typeface="Bebas Neue"/>
              </a:rPr>
              <a:t> Muhammad </a:t>
            </a:r>
            <a:r>
              <a:rPr lang="en-US" sz="3918" spc="587" dirty="0" err="1">
                <a:solidFill>
                  <a:srgbClr val="7F6FED"/>
                </a:solidFill>
                <a:latin typeface="Bebas Neue"/>
              </a:rPr>
              <a:t>husnuddin</a:t>
            </a:r>
            <a:r>
              <a:rPr lang="en-US" sz="3918" spc="587" dirty="0">
                <a:solidFill>
                  <a:srgbClr val="7F6FED"/>
                </a:solidFill>
                <a:latin typeface="Bebas Neue"/>
              </a:rPr>
              <a:t> sir</a:t>
            </a:r>
            <a:endParaRPr lang="en-US" sz="3918" u="none" spc="587" dirty="0">
              <a:solidFill>
                <a:srgbClr val="7F6FED"/>
              </a:solidFill>
              <a:latin typeface="Bebas Neue"/>
            </a:endParaRPr>
          </a:p>
        </p:txBody>
      </p:sp>
      <p:sp>
        <p:nvSpPr>
          <p:cNvPr id="33" name="AutoShape 9">
            <a:extLst>
              <a:ext uri="{FF2B5EF4-FFF2-40B4-BE49-F238E27FC236}">
                <a16:creationId xmlns:a16="http://schemas.microsoft.com/office/drawing/2014/main" id="{D5182BB8-FC23-670B-4849-4572A5A3F334}"/>
              </a:ext>
            </a:extLst>
          </p:cNvPr>
          <p:cNvSpPr/>
          <p:nvPr/>
        </p:nvSpPr>
        <p:spPr>
          <a:xfrm>
            <a:off x="2748231" y="2476500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DF970BBC-84FC-ADE3-A496-D8FCE7FC1BAD}"/>
              </a:ext>
            </a:extLst>
          </p:cNvPr>
          <p:cNvSpPr txBox="1"/>
          <p:nvPr/>
        </p:nvSpPr>
        <p:spPr>
          <a:xfrm>
            <a:off x="1028700" y="290515"/>
            <a:ext cx="16230600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Screenshots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50A455F9-7435-320A-4450-A0CB46C05FC0}"/>
              </a:ext>
            </a:extLst>
          </p:cNvPr>
          <p:cNvSpPr/>
          <p:nvPr/>
        </p:nvSpPr>
        <p:spPr>
          <a:xfrm>
            <a:off x="3173699" y="1593669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BA05D4C-B31C-CEE6-283A-6B27B251A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3100"/>
            <a:ext cx="9144000" cy="807719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B099E1D-B636-2DC2-B194-548E02C56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957386"/>
            <a:ext cx="9110662" cy="806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38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DF970BBC-84FC-ADE3-A496-D8FCE7FC1BAD}"/>
              </a:ext>
            </a:extLst>
          </p:cNvPr>
          <p:cNvSpPr txBox="1"/>
          <p:nvPr/>
        </p:nvSpPr>
        <p:spPr>
          <a:xfrm>
            <a:off x="1028699" y="276229"/>
            <a:ext cx="16230600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Screenshots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50A455F9-7435-320A-4450-A0CB46C05FC0}"/>
              </a:ext>
            </a:extLst>
          </p:cNvPr>
          <p:cNvSpPr/>
          <p:nvPr/>
        </p:nvSpPr>
        <p:spPr>
          <a:xfrm>
            <a:off x="3173698" y="1579383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0F5481-5DA2-F367-8426-BAB5AF1CA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57387"/>
            <a:ext cx="9144000" cy="806291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E5B157-2415-FB98-2752-9444EDAC7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50" y="1957387"/>
            <a:ext cx="9144000" cy="80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69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DF970BBC-84FC-ADE3-A496-D8FCE7FC1BAD}"/>
              </a:ext>
            </a:extLst>
          </p:cNvPr>
          <p:cNvSpPr txBox="1"/>
          <p:nvPr/>
        </p:nvSpPr>
        <p:spPr>
          <a:xfrm>
            <a:off x="1028700" y="342903"/>
            <a:ext cx="16230600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Screenshots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50A455F9-7435-320A-4450-A0CB46C05FC0}"/>
              </a:ext>
            </a:extLst>
          </p:cNvPr>
          <p:cNvSpPr/>
          <p:nvPr/>
        </p:nvSpPr>
        <p:spPr>
          <a:xfrm>
            <a:off x="3173699" y="1646057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D73471-328E-DAC0-7E45-FD81C06CB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350"/>
            <a:ext cx="9144000" cy="790574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35E8DC-D725-D628-37E8-A756C5828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056581"/>
            <a:ext cx="9144000" cy="78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17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DF970BBC-84FC-ADE3-A496-D8FCE7FC1BAD}"/>
              </a:ext>
            </a:extLst>
          </p:cNvPr>
          <p:cNvSpPr txBox="1"/>
          <p:nvPr/>
        </p:nvSpPr>
        <p:spPr>
          <a:xfrm>
            <a:off x="1028699" y="266701"/>
            <a:ext cx="16230600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Screenshots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50A455F9-7435-320A-4450-A0CB46C05FC0}"/>
              </a:ext>
            </a:extLst>
          </p:cNvPr>
          <p:cNvSpPr/>
          <p:nvPr/>
        </p:nvSpPr>
        <p:spPr>
          <a:xfrm>
            <a:off x="3173698" y="1569855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5B8F4B5-55A8-29FA-56B5-059D9B140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85156"/>
            <a:ext cx="9144000" cy="793514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806C247-6E3A-B8E7-69C6-2CA54C551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2085156"/>
            <a:ext cx="9144000" cy="79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57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DF970BBC-84FC-ADE3-A496-D8FCE7FC1BAD}"/>
              </a:ext>
            </a:extLst>
          </p:cNvPr>
          <p:cNvSpPr txBox="1"/>
          <p:nvPr/>
        </p:nvSpPr>
        <p:spPr>
          <a:xfrm>
            <a:off x="1028699" y="342904"/>
            <a:ext cx="16230600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Screenshots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50A455F9-7435-320A-4450-A0CB46C05FC0}"/>
              </a:ext>
            </a:extLst>
          </p:cNvPr>
          <p:cNvSpPr/>
          <p:nvPr/>
        </p:nvSpPr>
        <p:spPr>
          <a:xfrm>
            <a:off x="3173698" y="1646058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3F2BF1D-9F99-1150-61AC-8C1273BD0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19299"/>
            <a:ext cx="9144000" cy="792479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602BB1-5F37-FC67-EC16-FC2DA79A2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2019299"/>
            <a:ext cx="9158286" cy="792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22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">
            <a:extLst>
              <a:ext uri="{FF2B5EF4-FFF2-40B4-BE49-F238E27FC236}">
                <a16:creationId xmlns:a16="http://schemas.microsoft.com/office/drawing/2014/main" id="{DF970BBC-84FC-ADE3-A496-D8FCE7FC1BAD}"/>
              </a:ext>
            </a:extLst>
          </p:cNvPr>
          <p:cNvSpPr txBox="1"/>
          <p:nvPr/>
        </p:nvSpPr>
        <p:spPr>
          <a:xfrm>
            <a:off x="1143000" y="253230"/>
            <a:ext cx="16230600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Screenshots</a:t>
            </a: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50A455F9-7435-320A-4450-A0CB46C05FC0}"/>
              </a:ext>
            </a:extLst>
          </p:cNvPr>
          <p:cNvSpPr/>
          <p:nvPr/>
        </p:nvSpPr>
        <p:spPr>
          <a:xfrm>
            <a:off x="3287999" y="1556384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02A2B1E-D860-7C97-8FE3-2308ECF06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9" y="2113732"/>
            <a:ext cx="14097000" cy="792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64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4287" y="-1"/>
            <a:ext cx="10820398" cy="10287001"/>
            <a:chOff x="0" y="0"/>
            <a:chExt cx="34108898" cy="34898951"/>
          </a:xfrm>
        </p:grpSpPr>
        <p:sp>
          <p:nvSpPr>
            <p:cNvPr id="3" name="AutoShape 3"/>
            <p:cNvSpPr/>
            <p:nvPr/>
          </p:nvSpPr>
          <p:spPr>
            <a:xfrm>
              <a:off x="2153886" y="0"/>
              <a:ext cx="31955012" cy="34898951"/>
            </a:xfrm>
            <a:prstGeom prst="rect">
              <a:avLst/>
            </a:prstGeom>
            <a:solidFill>
              <a:srgbClr val="7C6CE3"/>
            </a:solidFill>
          </p:spPr>
        </p:sp>
        <p:grpSp>
          <p:nvGrpSpPr>
            <p:cNvPr id="4" name="Group 4"/>
            <p:cNvGrpSpPr/>
            <p:nvPr/>
          </p:nvGrpSpPr>
          <p:grpSpPr>
            <a:xfrm>
              <a:off x="0" y="96235"/>
              <a:ext cx="4307772" cy="4307772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472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13000533"/>
              <a:ext cx="4307772" cy="43077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4397668"/>
              <a:ext cx="4307772" cy="4307772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472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17301966"/>
              <a:ext cx="4307772" cy="43077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25904831"/>
              <a:ext cx="4307772" cy="4307772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472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8699101"/>
              <a:ext cx="4307772" cy="43077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21603399"/>
              <a:ext cx="4307772" cy="4307772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30206264"/>
              <a:ext cx="4307772" cy="430777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E472"/>
              </a:solidFill>
            </p:spPr>
          </p:sp>
        </p:grp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745228" y="1028700"/>
            <a:ext cx="5318379" cy="8229600"/>
          </a:xfrm>
          <a:prstGeom prst="rect">
            <a:avLst/>
          </a:prstGeom>
        </p:spPr>
      </p:pic>
      <p:sp>
        <p:nvSpPr>
          <p:cNvPr id="23" name="TextBox 21">
            <a:extLst>
              <a:ext uri="{FF2B5EF4-FFF2-40B4-BE49-F238E27FC236}">
                <a16:creationId xmlns:a16="http://schemas.microsoft.com/office/drawing/2014/main" id="{82EF9E77-721B-F97B-46E1-55A09462B490}"/>
              </a:ext>
            </a:extLst>
          </p:cNvPr>
          <p:cNvSpPr txBox="1"/>
          <p:nvPr/>
        </p:nvSpPr>
        <p:spPr>
          <a:xfrm>
            <a:off x="2362201" y="3984502"/>
            <a:ext cx="7789206" cy="3103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081"/>
              </a:lnSpc>
            </a:pPr>
            <a:r>
              <a:rPr lang="en-US" sz="15700" spc="1110" dirty="0">
                <a:solidFill>
                  <a:schemeClr val="bg1"/>
                </a:solidFill>
                <a:latin typeface="Bebas Neue Bold"/>
              </a:rPr>
              <a:t>Thank </a:t>
            </a:r>
          </a:p>
          <a:p>
            <a:pPr>
              <a:lnSpc>
                <a:spcPts val="12081"/>
              </a:lnSpc>
            </a:pPr>
            <a:r>
              <a:rPr lang="en-US" sz="15700" spc="1110" dirty="0">
                <a:solidFill>
                  <a:schemeClr val="bg1"/>
                </a:solidFill>
                <a:latin typeface="Bebas Neue Bold"/>
              </a:rPr>
              <a:t>you</a:t>
            </a:r>
            <a:endParaRPr lang="en-US" sz="15700" spc="1110" dirty="0">
              <a:solidFill>
                <a:srgbClr val="7C6CE3"/>
              </a:solidFill>
              <a:latin typeface="Bebas Neue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87546"/>
            <a:ext cx="16230600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66800" y="2019300"/>
            <a:ext cx="16306800" cy="6834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Do Connect is a social is question-and-answer platform that allows users to engage in dialogue with experts in their field. it has become a go-to source for information on a wide range of topics. It is a great resource for learning about new things, finding answers to your questions, and building relationships with other people who share your interests. It's also a great way to stay up-to-date on the latest trends and developments in your field.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dk1"/>
              </a:solidFill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To do the above web applications there are two users:-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  1. User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  2. Admin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3173699" y="1790700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534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87546"/>
            <a:ext cx="16230600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objective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66800" y="2019300"/>
            <a:ext cx="16306800" cy="4506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algn="just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4000" dirty="0">
                <a:solidFill>
                  <a:schemeClr val="dk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Do connect is a popular Question and Answer from in which techniques questions was asked and  answered.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sz="4000" dirty="0">
                <a:solidFill>
                  <a:schemeClr val="dk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So based on this part we have developed a website from which you learn the things by connecting with the other people through online system.
              </a:t>
            </a:r>
          </a:p>
        </p:txBody>
      </p:sp>
      <p:sp>
        <p:nvSpPr>
          <p:cNvPr id="9" name="AutoShape 9"/>
          <p:cNvSpPr/>
          <p:nvPr/>
        </p:nvSpPr>
        <p:spPr>
          <a:xfrm>
            <a:off x="3173699" y="1790700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2704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87546"/>
            <a:ext cx="16230600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User stories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66800" y="2019300"/>
            <a:ext cx="16306800" cy="4886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3600" dirty="0">
                <a:solidFill>
                  <a:schemeClr val="dk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1. As a user I should be able to login, Logout and Register into the application.
2. As a user I should be able to ask any question under any topic
3. As a user I should be able to Answer any question asked
4. As a user I should be able to answer more than one question and more than one time
5. As a user I should be able to chat with other users.
6. As a user I should be able to upload images to refer</a:t>
            </a:r>
          </a:p>
        </p:txBody>
      </p:sp>
      <p:sp>
        <p:nvSpPr>
          <p:cNvPr id="9" name="AutoShape 9"/>
          <p:cNvSpPr/>
          <p:nvPr/>
        </p:nvSpPr>
        <p:spPr>
          <a:xfrm>
            <a:off x="3173699" y="1790700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1513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87546"/>
            <a:ext cx="16230600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Admin stories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66800" y="2019300"/>
            <a:ext cx="16306800" cy="5636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3600" dirty="0">
                <a:solidFill>
                  <a:schemeClr val="dk1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1. As an Admin I should be able to login, Logout into the application.
2. As an Admin I should be able to get mail as soon as any new Question is asked or any Answers given.
3. As an Admin I should be able to approve the question and Answer.
4 Any Question or Answer will be visible on the platform only if it is approved.
5. As an Admin I should be able to delete inappropriate Questions or Answers.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solidFill>
                <a:schemeClr val="dk1"/>
              </a:solidFill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3173699" y="1790700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642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87546"/>
            <a:ext cx="16230600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Technolog</a:t>
            </a:r>
            <a:r>
              <a:rPr lang="en-US" sz="6999" spc="713" dirty="0">
                <a:solidFill>
                  <a:srgbClr val="7C6CE3"/>
                </a:solidFill>
                <a:latin typeface="Bebas Neue Bold"/>
              </a:rPr>
              <a:t>ies used</a:t>
            </a:r>
            <a:endParaRPr lang="en-US" sz="6999" u="none" spc="713" dirty="0">
              <a:solidFill>
                <a:srgbClr val="7C6CE3"/>
              </a:solidFill>
              <a:latin typeface="Bebas Neu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66800" y="2019300"/>
            <a:ext cx="16306800" cy="7135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IN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–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AngularJS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UI (Sweetaleat2,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MatCard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MatTable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etc.)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HTML,CSS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 Grid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–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JPA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Microservices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–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3173699" y="1790700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0463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87546"/>
            <a:ext cx="16230600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spc="713" dirty="0" err="1">
                <a:solidFill>
                  <a:srgbClr val="7C6CE3"/>
                </a:solidFill>
                <a:latin typeface="Bebas Neue Bold"/>
              </a:rPr>
              <a:t>Mvc</a:t>
            </a:r>
            <a:r>
              <a:rPr lang="en-US" sz="6999" spc="713" dirty="0">
                <a:solidFill>
                  <a:srgbClr val="7C6CE3"/>
                </a:solidFill>
                <a:latin typeface="Bebas Neue Bold"/>
              </a:rPr>
              <a:t> - architecture</a:t>
            </a:r>
            <a:endParaRPr lang="en-US" sz="6999" u="none" spc="713" dirty="0">
              <a:solidFill>
                <a:srgbClr val="7C6CE3"/>
              </a:solidFill>
              <a:latin typeface="Bebas Neue Bold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3173699" y="1790700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A3F0D0D-55F2-2285-84CA-F21F55F8D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99" y="2347912"/>
            <a:ext cx="11935173" cy="72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9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87546"/>
            <a:ext cx="16230600" cy="100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u="none" spc="713" dirty="0">
                <a:solidFill>
                  <a:srgbClr val="7C6CE3"/>
                </a:solidFill>
                <a:latin typeface="Bebas Neue Bold"/>
              </a:rPr>
              <a:t>Use case diagram</a:t>
            </a:r>
          </a:p>
        </p:txBody>
      </p:sp>
      <p:sp>
        <p:nvSpPr>
          <p:cNvPr id="9" name="AutoShape 9"/>
          <p:cNvSpPr/>
          <p:nvPr/>
        </p:nvSpPr>
        <p:spPr>
          <a:xfrm>
            <a:off x="3173699" y="1790700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F5909B6-1F57-12AD-2739-24C901323A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649" y="2089920"/>
            <a:ext cx="11940601" cy="773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46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</TotalTime>
  <Words>434</Words>
  <Application>Microsoft Office PowerPoint</Application>
  <PresentationFormat>Custom</PresentationFormat>
  <Paragraphs>56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Times New Roman</vt:lpstr>
      <vt:lpstr>Bebas Neue Bold</vt:lpstr>
      <vt:lpstr>Arial</vt:lpstr>
      <vt:lpstr>Bebas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Blue Illustrated Project Management Infographic</dc:title>
  <dc:creator>anubhav verma</dc:creator>
  <cp:lastModifiedBy>anubhav verma</cp:lastModifiedBy>
  <cp:revision>7</cp:revision>
  <dcterms:created xsi:type="dcterms:W3CDTF">2006-08-16T00:00:00Z</dcterms:created>
  <dcterms:modified xsi:type="dcterms:W3CDTF">2022-08-31T17:48:16Z</dcterms:modified>
  <dc:identifier>DAFKrypw5Zo</dc:identifier>
</cp:coreProperties>
</file>